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6" r:id="rId3"/>
    <p:sldId id="297" r:id="rId4"/>
    <p:sldId id="291" r:id="rId5"/>
    <p:sldId id="292" r:id="rId6"/>
    <p:sldId id="293" r:id="rId7"/>
    <p:sldId id="294" r:id="rId8"/>
    <p:sldId id="295" r:id="rId9"/>
    <p:sldId id="290" r:id="rId10"/>
    <p:sldId id="298" r:id="rId11"/>
    <p:sldId id="299" r:id="rId12"/>
    <p:sldId id="300" r:id="rId13"/>
    <p:sldId id="301" r:id="rId14"/>
    <p:sldId id="302" r:id="rId15"/>
    <p:sldId id="288" r:id="rId16"/>
    <p:sldId id="259" r:id="rId1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20-9-2019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899592" y="908720"/>
            <a:ext cx="756084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dirty="0" smtClean="0"/>
              <a:t>LG32 IBS2.1 Oogsten complexe machines</a:t>
            </a:r>
          </a:p>
          <a:p>
            <a:r>
              <a:rPr lang="nl-NL" sz="4000" dirty="0" smtClean="0"/>
              <a:t>Onderdeel tarief berekenen – les 3</a:t>
            </a:r>
            <a:endParaRPr lang="nl-NL" sz="4000" dirty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Overige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Rentekosten.</a:t>
            </a:r>
          </a:p>
          <a:p>
            <a:pPr lvl="1"/>
            <a:r>
              <a:rPr lang="nl-NL" dirty="0" smtClean="0"/>
              <a:t>Geld lenen kost geld</a:t>
            </a:r>
          </a:p>
          <a:p>
            <a:pPr lvl="1"/>
            <a:r>
              <a:rPr lang="nl-NL" dirty="0" smtClean="0"/>
              <a:t>Eigen geld moet iets opleveren</a:t>
            </a:r>
          </a:p>
          <a:p>
            <a:pPr lvl="1"/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91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Gemiddelde waarde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Of: gemiddeld geïnvesteerd vermogen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Aanschafprijs + restwaarde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481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Rentekosten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96752"/>
            <a:ext cx="8507288" cy="4929411"/>
          </a:xfrm>
        </p:spPr>
        <p:txBody>
          <a:bodyPr/>
          <a:lstStyle/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Aanschafwaarde + Restwaarde</a:t>
            </a:r>
            <a:r>
              <a:rPr lang="nl-NL" dirty="0" smtClean="0"/>
              <a:t>     x de rentevoet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                 2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898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 t/m 25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195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Klaar?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smtClean="0"/>
              <a:t>Maak dan t/m 29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1718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635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252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Vorige week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Vaste kosten</a:t>
            </a:r>
          </a:p>
          <a:p>
            <a:pPr>
              <a:buFontTx/>
              <a:buChar char="-"/>
            </a:pPr>
            <a:r>
              <a:rPr lang="nl-NL" dirty="0" smtClean="0"/>
              <a:t>Afschrijving</a:t>
            </a:r>
          </a:p>
          <a:p>
            <a:pPr>
              <a:buFontTx/>
              <a:buChar char="-"/>
            </a:pPr>
            <a:r>
              <a:rPr lang="nl-NL" dirty="0" smtClean="0"/>
              <a:t>Rentekosten</a:t>
            </a:r>
          </a:p>
          <a:p>
            <a:pPr>
              <a:buFontTx/>
              <a:buChar char="-"/>
            </a:pPr>
            <a:r>
              <a:rPr lang="nl-NL" dirty="0" smtClean="0"/>
              <a:t>Onderhoud</a:t>
            </a:r>
          </a:p>
          <a:p>
            <a:pPr lvl="1">
              <a:buFontTx/>
              <a:buChar char="-"/>
            </a:pPr>
            <a:r>
              <a:rPr lang="nl-NL" dirty="0" smtClean="0"/>
              <a:t>Arbeid eigen onderhoud</a:t>
            </a:r>
          </a:p>
          <a:p>
            <a:pPr lvl="1">
              <a:buFontTx/>
              <a:buChar char="-"/>
            </a:pPr>
            <a:r>
              <a:rPr lang="nl-NL" dirty="0"/>
              <a:t>R</a:t>
            </a:r>
            <a:r>
              <a:rPr lang="nl-NL" dirty="0" smtClean="0"/>
              <a:t>eparatie</a:t>
            </a:r>
          </a:p>
          <a:p>
            <a:pPr lvl="1">
              <a:buFontTx/>
              <a:buChar char="-"/>
            </a:pPr>
            <a:r>
              <a:rPr lang="nl-NL" i="1" dirty="0" smtClean="0"/>
              <a:t>Banden</a:t>
            </a:r>
            <a:endParaRPr lang="nl-NL" dirty="0" smtClean="0"/>
          </a:p>
          <a:p>
            <a:pPr>
              <a:buFontTx/>
              <a:buChar char="-"/>
            </a:pPr>
            <a:r>
              <a:rPr lang="nl-NL" i="1" dirty="0" smtClean="0"/>
              <a:t>Verzekering</a:t>
            </a:r>
          </a:p>
          <a:p>
            <a:pPr>
              <a:buFontTx/>
              <a:buChar char="-"/>
            </a:pPr>
            <a:r>
              <a:rPr lang="nl-NL" i="1" dirty="0" smtClean="0"/>
              <a:t>Onroerend goed</a:t>
            </a:r>
          </a:p>
          <a:p>
            <a:pPr>
              <a:buFontTx/>
              <a:buChar char="-"/>
            </a:pPr>
            <a:r>
              <a:rPr lang="nl-NL" i="1" dirty="0" smtClean="0"/>
              <a:t>Algemene kosten</a:t>
            </a:r>
          </a:p>
          <a:p>
            <a:pPr marL="0" indent="0">
              <a:buNone/>
            </a:pPr>
            <a:endParaRPr lang="nl-NL" i="1" dirty="0" smtClean="0"/>
          </a:p>
          <a:p>
            <a:pPr marL="0" indent="0">
              <a:buNone/>
            </a:pPr>
            <a:r>
              <a:rPr lang="nl-NL" b="1" i="1" dirty="0" smtClean="0"/>
              <a:t>Variabele kosten</a:t>
            </a:r>
          </a:p>
          <a:p>
            <a:pPr>
              <a:buFontTx/>
              <a:buChar char="-"/>
            </a:pPr>
            <a:r>
              <a:rPr lang="nl-NL" i="1" dirty="0" smtClean="0"/>
              <a:t>Brandstof</a:t>
            </a:r>
          </a:p>
          <a:p>
            <a:pPr>
              <a:buFontTx/>
              <a:buChar char="-"/>
            </a:pPr>
            <a:r>
              <a:rPr lang="nl-NL" i="1" dirty="0" smtClean="0"/>
              <a:t>Smeermiddelen</a:t>
            </a:r>
          </a:p>
          <a:p>
            <a:pPr>
              <a:buFontTx/>
              <a:buChar char="-"/>
            </a:pPr>
            <a:r>
              <a:rPr lang="nl-NL" i="1" dirty="0" smtClean="0"/>
              <a:t>Arbeidskosten</a:t>
            </a:r>
          </a:p>
          <a:p>
            <a:pPr>
              <a:buFontTx/>
              <a:buChar char="-"/>
            </a:pPr>
            <a:r>
              <a:rPr lang="nl-NL" i="1" dirty="0" smtClean="0"/>
              <a:t>Bedrijfsleidingvergoeding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r>
              <a:rPr lang="nl-NL" i="1" dirty="0" smtClean="0"/>
              <a:t>Overig (geen kosten)</a:t>
            </a:r>
          </a:p>
          <a:p>
            <a:pPr>
              <a:buFontTx/>
              <a:buChar char="-"/>
            </a:pPr>
            <a:r>
              <a:rPr lang="nl-NL" i="1" dirty="0" smtClean="0"/>
              <a:t>Bedrijfsrisico en winstmarge</a:t>
            </a:r>
          </a:p>
          <a:p>
            <a:pPr>
              <a:buFontTx/>
              <a:buChar char="-"/>
            </a:pPr>
            <a:r>
              <a:rPr lang="nl-NL" i="1" dirty="0" smtClean="0"/>
              <a:t>BTW</a:t>
            </a:r>
            <a:endParaRPr lang="nl-NL" i="1" dirty="0"/>
          </a:p>
        </p:txBody>
      </p:sp>
    </p:spTree>
    <p:extLst>
      <p:ext uri="{BB962C8B-B14F-4D97-AF65-F5344CB8AC3E}">
        <p14:creationId xmlns:p14="http://schemas.microsoft.com/office/powerpoint/2010/main" val="92777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Afschrijving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is afschrijving?</a:t>
            </a:r>
          </a:p>
          <a:p>
            <a:r>
              <a:rPr lang="nl-NL" dirty="0" smtClean="0"/>
              <a:t>Welke vormen van afschrijving zijn er?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734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66528" y="80628"/>
            <a:ext cx="7005464" cy="648072"/>
          </a:xfrm>
        </p:spPr>
        <p:txBody>
          <a:bodyPr/>
          <a:lstStyle/>
          <a:p>
            <a:r>
              <a:rPr lang="nl-NL" dirty="0" smtClean="0"/>
              <a:t>Waardevermindering productiemiddelen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709300"/>
            <a:ext cx="6635080" cy="4929411"/>
          </a:xfrm>
        </p:spPr>
        <p:txBody>
          <a:bodyPr/>
          <a:lstStyle/>
          <a:p>
            <a:r>
              <a:rPr lang="nl-NL" dirty="0" smtClean="0"/>
              <a:t>Gebruik (of juist niet)</a:t>
            </a:r>
          </a:p>
          <a:p>
            <a:r>
              <a:rPr lang="nl-NL" dirty="0" smtClean="0"/>
              <a:t>Slijtage</a:t>
            </a:r>
          </a:p>
          <a:p>
            <a:r>
              <a:rPr lang="nl-NL" dirty="0" smtClean="0"/>
              <a:t>Modernere machines</a:t>
            </a:r>
          </a:p>
          <a:p>
            <a:r>
              <a:rPr lang="nl-NL" dirty="0" smtClean="0"/>
              <a:t>Lineaire afschrijving</a:t>
            </a:r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780928"/>
            <a:ext cx="6300192" cy="390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2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9512" y="1116767"/>
            <a:ext cx="6635080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 smtClean="0"/>
              <a:t>Degressief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188641"/>
            <a:ext cx="4927476" cy="3152672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8" y="3485328"/>
            <a:ext cx="5210904" cy="329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7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AW, VW, BW, RW</a:t>
            </a:r>
          </a:p>
          <a:p>
            <a:endParaRPr lang="nl-NL" dirty="0" smtClean="0"/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Technische levensduur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Je geeft het geld niet uit!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765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Levensduur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Technische levensduur</a:t>
            </a:r>
          </a:p>
          <a:p>
            <a:r>
              <a:rPr lang="nl-NL" dirty="0" smtClean="0"/>
              <a:t>Economische levensduur</a:t>
            </a:r>
          </a:p>
          <a:p>
            <a:r>
              <a:rPr lang="nl-NL" dirty="0" smtClean="0"/>
              <a:t>Gebruiksuren </a:t>
            </a:r>
          </a:p>
          <a:p>
            <a:pPr lvl="1"/>
            <a:r>
              <a:rPr lang="nl-NL" dirty="0" smtClean="0"/>
              <a:t>Totaal</a:t>
            </a:r>
          </a:p>
          <a:p>
            <a:pPr lvl="1"/>
            <a:r>
              <a:rPr lang="nl-NL" dirty="0" smtClean="0"/>
              <a:t>Per jaar</a:t>
            </a:r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4391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3 manieren van afschrijven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35696" y="4005064"/>
            <a:ext cx="6635080" cy="4929411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60240" y="1372589"/>
            <a:ext cx="80648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nl-NL" sz="3600" u="sng" dirty="0" smtClean="0"/>
              <a:t>Vervangingswaarde </a:t>
            </a:r>
            <a:r>
              <a:rPr lang="nl-NL" sz="3600" u="sng" dirty="0"/>
              <a:t>– restwaarde</a:t>
            </a:r>
            <a:endParaRPr lang="nl-NL" sz="3600" dirty="0"/>
          </a:p>
          <a:p>
            <a:r>
              <a:rPr lang="nl-NL" sz="3600" dirty="0"/>
              <a:t>	Economische levensduur</a:t>
            </a:r>
          </a:p>
          <a:p>
            <a:r>
              <a:rPr lang="nl-NL" sz="3600" dirty="0"/>
              <a:t>2. Vast percentage van de </a:t>
            </a:r>
            <a:r>
              <a:rPr lang="nl-NL" sz="3600" dirty="0" smtClean="0"/>
              <a:t>vervangingswaarde</a:t>
            </a:r>
            <a:endParaRPr lang="nl-NL" sz="3600" dirty="0"/>
          </a:p>
          <a:p>
            <a:r>
              <a:rPr lang="nl-NL" sz="3600" dirty="0"/>
              <a:t>3. Vast percentage van de boekwaarde</a:t>
            </a:r>
          </a:p>
        </p:txBody>
      </p:sp>
    </p:spTree>
    <p:extLst>
      <p:ext uri="{BB962C8B-B14F-4D97-AF65-F5344CB8AC3E}">
        <p14:creationId xmlns:p14="http://schemas.microsoft.com/office/powerpoint/2010/main" val="1653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 controleren t/m </a:t>
            </a:r>
            <a:r>
              <a:rPr lang="nl-NL" dirty="0" smtClean="0"/>
              <a:t>18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190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160</Words>
  <Application>Microsoft Office PowerPoint</Application>
  <PresentationFormat>Diavoorstelling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16</vt:i4>
      </vt:variant>
    </vt:vector>
  </HeadingPairs>
  <TitlesOfParts>
    <vt:vector size="19" baseType="lpstr">
      <vt:lpstr>Arial</vt:lpstr>
      <vt:lpstr>Calibri</vt:lpstr>
      <vt:lpstr>Kantoorthema</vt:lpstr>
      <vt:lpstr>PowerPoint-presentatie</vt:lpstr>
      <vt:lpstr>Vorige week</vt:lpstr>
      <vt:lpstr>Afschrijving</vt:lpstr>
      <vt:lpstr>Waardevermindering productiemiddelen</vt:lpstr>
      <vt:lpstr>PowerPoint-presentatie</vt:lpstr>
      <vt:lpstr>PowerPoint-presentatie</vt:lpstr>
      <vt:lpstr>Levensduur</vt:lpstr>
      <vt:lpstr>3 manieren van afschrijven</vt:lpstr>
      <vt:lpstr>Opgaven controleren t/m 18 </vt:lpstr>
      <vt:lpstr>Overige kosten</vt:lpstr>
      <vt:lpstr>Gemiddelde waarde</vt:lpstr>
      <vt:lpstr>Rentekosten</vt:lpstr>
      <vt:lpstr>Opgave t/m 25</vt:lpstr>
      <vt:lpstr>Klaar? </vt:lpstr>
      <vt:lpstr>Dat was ‘m!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35</cp:revision>
  <dcterms:created xsi:type="dcterms:W3CDTF">2013-11-15T15:05:42Z</dcterms:created>
  <dcterms:modified xsi:type="dcterms:W3CDTF">2019-09-20T10:23:57Z</dcterms:modified>
</cp:coreProperties>
</file>